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81" r:id="rId6"/>
    <p:sldId id="260" r:id="rId7"/>
    <p:sldId id="261" r:id="rId8"/>
    <p:sldId id="262" r:id="rId9"/>
    <p:sldId id="263" r:id="rId10"/>
    <p:sldId id="265" r:id="rId11"/>
    <p:sldId id="264" r:id="rId12"/>
    <p:sldId id="266" r:id="rId13"/>
    <p:sldId id="267" r:id="rId14"/>
    <p:sldId id="268" r:id="rId15"/>
    <p:sldId id="270" r:id="rId16"/>
    <p:sldId id="269" r:id="rId17"/>
    <p:sldId id="271" r:id="rId18"/>
    <p:sldId id="272" r:id="rId19"/>
    <p:sldId id="273" r:id="rId20"/>
    <p:sldId id="277" r:id="rId21"/>
    <p:sldId id="274" r:id="rId22"/>
    <p:sldId id="275" r:id="rId23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7750" autoAdjust="0"/>
  </p:normalViewPr>
  <p:slideViewPr>
    <p:cSldViewPr>
      <p:cViewPr varScale="1">
        <p:scale>
          <a:sx n="93" d="100"/>
          <a:sy n="93" d="100"/>
        </p:scale>
        <p:origin x="-728" y="-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4F57CA-827D-44C7-996A-0B9B5BBF5C96}" type="datetimeFigureOut">
              <a:rPr lang="en-US" smtClean="0"/>
              <a:t>1/15/2016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96DDDE-F4EE-4B65-89BC-795C0365B7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2468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96DDDE-F4EE-4B65-89BC-795C0365B72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529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96DDDE-F4EE-4B65-89BC-795C0365B72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8016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96DDDE-F4EE-4B65-89BC-795C0365B72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9170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96DDDE-F4EE-4B65-89BC-795C0365B72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2959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96DDDE-F4EE-4B65-89BC-795C0365B72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1445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96DDDE-F4EE-4B65-89BC-795C0365B72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8046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96DDDE-F4EE-4B65-89BC-795C0365B72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3294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96DDDE-F4EE-4B65-89BC-795C0365B72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0967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028700"/>
            <a:ext cx="7848600" cy="1445419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2628900"/>
            <a:ext cx="6400800" cy="131445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CEF706-F18B-40B2-943B-3B7641A1EDCE}" type="datetimeFigureOut">
              <a:rPr lang="en-US" smtClean="0"/>
              <a:t>1/15/2016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9214B-A2C0-41D4-AABB-98251F86438F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2548890"/>
            <a:ext cx="7848600" cy="1191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CEF706-F18B-40B2-943B-3B7641A1EDCE}" type="datetimeFigureOut">
              <a:rPr lang="en-US" smtClean="0"/>
              <a:t>1/15/2016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9214B-A2C0-41D4-AABB-98251F86438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457200"/>
            <a:ext cx="2057400" cy="440055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457200"/>
            <a:ext cx="6019800" cy="44005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CEF706-F18B-40B2-943B-3B7641A1EDCE}" type="datetimeFigureOut">
              <a:rPr lang="en-US" smtClean="0"/>
              <a:t>1/15/2016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9214B-A2C0-41D4-AABB-98251F86438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CEF706-F18B-40B2-943B-3B7641A1EDCE}" type="datetimeFigureOut">
              <a:rPr lang="en-US" smtClean="0"/>
              <a:t>1/15/2016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9214B-A2C0-41D4-AABB-98251F86438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771651"/>
            <a:ext cx="7772400" cy="1650206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470149"/>
            <a:ext cx="7772400" cy="1125140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CEF706-F18B-40B2-943B-3B7641A1EDCE}" type="datetimeFigureOut">
              <a:rPr lang="en-US" smtClean="0"/>
              <a:t>1/15/2016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9214B-A2C0-41D4-AABB-98251F86438F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3449574"/>
            <a:ext cx="7848600" cy="1191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55014"/>
            <a:ext cx="4038600" cy="353872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55014"/>
            <a:ext cx="4038600" cy="353872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CEF706-F18B-40B2-943B-3B7641A1EDCE}" type="datetimeFigureOut">
              <a:rPr lang="en-US" smtClean="0"/>
              <a:t>1/15/2016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9214B-A2C0-41D4-AABB-98251F86438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57300"/>
            <a:ext cx="3931920" cy="47982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828800"/>
            <a:ext cx="3931920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257300"/>
            <a:ext cx="3931920" cy="47982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1828800"/>
            <a:ext cx="3931920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CEF706-F18B-40B2-943B-3B7641A1EDCE}" type="datetimeFigureOut">
              <a:rPr lang="en-US" smtClean="0"/>
              <a:t>1/15/2016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9214B-A2C0-41D4-AABB-98251F86438F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806462" y="3034268"/>
            <a:ext cx="353187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CEF706-F18B-40B2-943B-3B7641A1EDCE}" type="datetimeFigureOut">
              <a:rPr lang="en-US" smtClean="0"/>
              <a:t>1/15/2016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9214B-A2C0-41D4-AABB-98251F86438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CEF706-F18B-40B2-943B-3B7641A1EDCE}" type="datetimeFigureOut">
              <a:rPr lang="en-US" smtClean="0"/>
              <a:t>1/15/2016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9214B-A2C0-41D4-AABB-98251F86438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060"/>
            <a:ext cx="2139696" cy="946404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594060"/>
            <a:ext cx="5715000" cy="418338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597915"/>
            <a:ext cx="2139696" cy="31827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CEF706-F18B-40B2-943B-3B7641A1EDCE}" type="datetimeFigureOut">
              <a:rPr lang="en-US" smtClean="0"/>
              <a:t>1/15/2016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9214B-A2C0-41D4-AABB-98251F86438F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684114" y="2684956"/>
            <a:ext cx="418338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60"/>
            <a:ext cx="2142680" cy="94869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628651"/>
            <a:ext cx="5904390" cy="4125342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2139696" cy="318211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CEF706-F18B-40B2-943B-3B7641A1EDCE}" type="datetimeFigureOut">
              <a:rPr lang="en-US" smtClean="0"/>
              <a:t>1/15/2016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9214B-A2C0-41D4-AABB-98251F86438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165590"/>
            <a:ext cx="9144000" cy="1714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400050"/>
            <a:ext cx="8229600" cy="7429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8229600" cy="3657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2743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3716"/>
            <a:ext cx="2895600" cy="2468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AECEF706-F18B-40B2-943B-3B7641A1EDCE}" type="datetimeFigureOut">
              <a:rPr lang="en-US" smtClean="0"/>
              <a:t>1/15/2016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3716"/>
            <a:ext cx="4114800" cy="2468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3716"/>
            <a:ext cx="1066800" cy="2468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0909214B-A2C0-41D4-AABB-98251F86438F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Binary Search Trees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CS340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3915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 the successor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If right subtree exists, choose min of right subtree</a:t>
            </a:r>
          </a:p>
          <a:p>
            <a:r>
              <a:rPr lang="en-US" dirty="0" smtClean="0"/>
              <a:t>else go </a:t>
            </a:r>
            <a:r>
              <a:rPr lang="en-US" dirty="0"/>
              <a:t>up the tree from x until </a:t>
            </a:r>
            <a:r>
              <a:rPr lang="en-US" dirty="0" smtClean="0"/>
              <a:t>we encounter </a:t>
            </a:r>
            <a:r>
              <a:rPr lang="en-US" dirty="0"/>
              <a:t>a node that is the left child of its parent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1980" y="2114550"/>
            <a:ext cx="4181475" cy="282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461336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 the successor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56" t="46997" r="25430" b="12416"/>
          <a:stretch/>
        </p:blipFill>
        <p:spPr bwMode="auto">
          <a:xfrm>
            <a:off x="457200" y="1200150"/>
            <a:ext cx="5502730" cy="31024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4869" y="922564"/>
            <a:ext cx="3657600" cy="3657600"/>
          </a:xfrm>
        </p:spPr>
      </p:pic>
    </p:spTree>
    <p:extLst>
      <p:ext uri="{BB962C8B-B14F-4D97-AF65-F5344CB8AC3E}">
        <p14:creationId xmlns:p14="http://schemas.microsoft.com/office/powerpoint/2010/main" val="28050631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Interview Questions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Suppose that we have numbers between 1 and 1000 in a binary search tree, and </a:t>
            </a:r>
            <a:r>
              <a:rPr lang="en-US" dirty="0" smtClean="0"/>
              <a:t>we want </a:t>
            </a:r>
            <a:r>
              <a:rPr lang="en-US" dirty="0"/>
              <a:t>to search for the number 363. Which of the following sequences could </a:t>
            </a:r>
            <a:r>
              <a:rPr lang="en-US" i="1" dirty="0"/>
              <a:t>not </a:t>
            </a:r>
            <a:r>
              <a:rPr lang="en-US" dirty="0" smtClean="0"/>
              <a:t>be the </a:t>
            </a:r>
            <a:r>
              <a:rPr lang="en-US" dirty="0"/>
              <a:t>sequence of nodes examined?</a:t>
            </a:r>
          </a:p>
          <a:p>
            <a:r>
              <a:rPr lang="en-US" b="1" i="1" dirty="0"/>
              <a:t>a. </a:t>
            </a:r>
            <a:r>
              <a:rPr lang="en-US" dirty="0"/>
              <a:t>2, 252, 401, 398, 330, 344, 397, 363.</a:t>
            </a:r>
          </a:p>
          <a:p>
            <a:r>
              <a:rPr lang="en-US" b="1" i="1" dirty="0"/>
              <a:t>b. </a:t>
            </a:r>
            <a:r>
              <a:rPr lang="en-US" dirty="0"/>
              <a:t>924, 220, 911, 244, 898, 258, 362, 363.</a:t>
            </a:r>
          </a:p>
          <a:p>
            <a:r>
              <a:rPr lang="en-US" b="1" i="1" dirty="0"/>
              <a:t>c. </a:t>
            </a:r>
            <a:r>
              <a:rPr lang="en-US" dirty="0"/>
              <a:t>925, 202, 911, 240, 912, 245, 363.</a:t>
            </a:r>
          </a:p>
          <a:p>
            <a:r>
              <a:rPr lang="en-US" b="1" i="1" dirty="0"/>
              <a:t>d. </a:t>
            </a:r>
            <a:r>
              <a:rPr lang="en-US" dirty="0"/>
              <a:t>2, 399, 387, 219, 266, 382, 381, 278, 363.</a:t>
            </a:r>
          </a:p>
          <a:p>
            <a:r>
              <a:rPr lang="en-US" b="1" i="1" dirty="0"/>
              <a:t>e. </a:t>
            </a:r>
            <a:r>
              <a:rPr lang="en-US" dirty="0"/>
              <a:t>935, 278, 347, 621, 299, 392, 358, 363.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010400" y="4705350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continued </a:t>
            </a:r>
            <a:r>
              <a:rPr lang="en-US" dirty="0" smtClean="0">
                <a:sym typeface="Wingdings" panose="05000000000000000000" pitchFamily="2" charset="2"/>
              </a:rPr>
              <a:t>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56436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Interview Questions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Write recursive versions of TREE-MINIMUM and TREE-MAXIMUM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dirty="0"/>
              <a:t>Write the TREE-PREDECESSOR </a:t>
            </a:r>
            <a:r>
              <a:rPr lang="en-US" dirty="0" smtClean="0"/>
              <a:t>procedure</a:t>
            </a:r>
          </a:p>
          <a:p>
            <a:r>
              <a:rPr lang="en-US" dirty="0"/>
              <a:t>An alternative method of performing an </a:t>
            </a:r>
            <a:r>
              <a:rPr lang="en-US" dirty="0" err="1"/>
              <a:t>inorder</a:t>
            </a:r>
            <a:r>
              <a:rPr lang="en-US" dirty="0"/>
              <a:t> tree walk of an n-node </a:t>
            </a:r>
            <a:r>
              <a:rPr lang="en-US" dirty="0" smtClean="0"/>
              <a:t>binary search </a:t>
            </a:r>
            <a:r>
              <a:rPr lang="en-US" dirty="0"/>
              <a:t>tree finds the minimum element in the tree by calling TREE-MINIMUM </a:t>
            </a:r>
            <a:r>
              <a:rPr lang="en-US" dirty="0" smtClean="0"/>
              <a:t>and then makes n-1 </a:t>
            </a:r>
            <a:r>
              <a:rPr lang="en-US" dirty="0"/>
              <a:t>calls to TREE-SUCCESSOR. </a:t>
            </a:r>
            <a:endParaRPr lang="en-US" dirty="0" smtClean="0"/>
          </a:p>
          <a:p>
            <a:pPr lvl="1"/>
            <a:r>
              <a:rPr lang="en-US" dirty="0" smtClean="0"/>
              <a:t>What is the omega for this walk?</a:t>
            </a:r>
          </a:p>
          <a:p>
            <a:pPr lvl="1"/>
            <a:r>
              <a:rPr lang="en-US" dirty="0" smtClean="0"/>
              <a:t>How many times is each edge traversed?</a:t>
            </a:r>
          </a:p>
          <a:p>
            <a:pPr lvl="1"/>
            <a:r>
              <a:rPr lang="en-US" dirty="0" smtClean="0"/>
              <a:t>What is the theta for this walk?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7037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Inserting a node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91" t="42937" r="44865" b="13485"/>
          <a:stretch/>
        </p:blipFill>
        <p:spPr bwMode="auto">
          <a:xfrm>
            <a:off x="533400" y="1276350"/>
            <a:ext cx="3770774" cy="3331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40" t="31726" r="27262" b="30678"/>
          <a:stretch/>
        </p:blipFill>
        <p:spPr bwMode="auto">
          <a:xfrm>
            <a:off x="4114800" y="590550"/>
            <a:ext cx="4839566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781800" y="394335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O(h)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2408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Delete z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47750"/>
            <a:ext cx="8229600" cy="350520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No children,</a:t>
            </a:r>
            <a:br>
              <a:rPr lang="en-US" dirty="0" smtClean="0"/>
            </a:br>
            <a:r>
              <a:rPr lang="en-US" dirty="0" smtClean="0"/>
              <a:t>remove z</a:t>
            </a:r>
          </a:p>
          <a:p>
            <a:r>
              <a:rPr lang="en-US" dirty="0" smtClean="0"/>
              <a:t>1 child,</a:t>
            </a:r>
            <a:r>
              <a:rPr lang="en-US" dirty="0"/>
              <a:t> </a:t>
            </a:r>
            <a:r>
              <a:rPr lang="en-US" dirty="0" smtClean="0"/>
              <a:t>splice</a:t>
            </a:r>
            <a:br>
              <a:rPr lang="en-US" dirty="0" smtClean="0"/>
            </a:br>
            <a:r>
              <a:rPr lang="en-US" dirty="0" smtClean="0"/>
              <a:t>it out</a:t>
            </a:r>
          </a:p>
          <a:p>
            <a:r>
              <a:rPr lang="en-US" dirty="0" smtClean="0"/>
              <a:t>2 children,</a:t>
            </a:r>
            <a:br>
              <a:rPr lang="en-US" dirty="0" smtClean="0"/>
            </a:br>
            <a:r>
              <a:rPr lang="en-US" dirty="0" smtClean="0"/>
              <a:t>splice out (y)</a:t>
            </a:r>
            <a:br>
              <a:rPr lang="en-US" dirty="0" smtClean="0"/>
            </a:br>
            <a:r>
              <a:rPr lang="en-US" dirty="0" smtClean="0"/>
              <a:t>successor, then</a:t>
            </a:r>
            <a:br>
              <a:rPr lang="en-US" dirty="0" smtClean="0"/>
            </a:br>
            <a:r>
              <a:rPr lang="en-US" dirty="0" smtClean="0"/>
              <a:t>replace z key 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with successor</a:t>
            </a:r>
            <a:br>
              <a:rPr lang="en-US" dirty="0" smtClean="0"/>
            </a:br>
            <a:r>
              <a:rPr lang="en-US" dirty="0" smtClean="0"/>
              <a:t>key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294"/>
          <a:stretch/>
        </p:blipFill>
        <p:spPr bwMode="auto">
          <a:xfrm>
            <a:off x="2992821" y="258021"/>
            <a:ext cx="6047649" cy="453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328122" y="4644548"/>
            <a:ext cx="6596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This is a simple approach, but external links to y become stale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448" y="4433605"/>
            <a:ext cx="685800" cy="672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3277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Better way to delete node z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3950"/>
            <a:ext cx="8229600" cy="3886200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if z has no children </a:t>
            </a:r>
          </a:p>
          <a:p>
            <a:pPr lvl="1"/>
            <a:r>
              <a:rPr lang="en-US" dirty="0" smtClean="0"/>
              <a:t>replace parent's pointer to z with null</a:t>
            </a:r>
          </a:p>
          <a:p>
            <a:r>
              <a:rPr lang="en-US" dirty="0" smtClean="0"/>
              <a:t>if z has one child</a:t>
            </a:r>
          </a:p>
          <a:p>
            <a:pPr lvl="1"/>
            <a:r>
              <a:rPr lang="en-US" dirty="0" smtClean="0"/>
              <a:t>that child can take z's place</a:t>
            </a:r>
          </a:p>
          <a:p>
            <a:r>
              <a:rPr lang="en-US" dirty="0" smtClean="0"/>
              <a:t>if z has two children</a:t>
            </a:r>
          </a:p>
          <a:p>
            <a:pPr lvl="1"/>
            <a:r>
              <a:rPr lang="en-US" dirty="0"/>
              <a:t>find </a:t>
            </a:r>
            <a:r>
              <a:rPr lang="en-US" dirty="0" smtClean="0"/>
              <a:t>z’s </a:t>
            </a:r>
            <a:r>
              <a:rPr lang="en-US" dirty="0"/>
              <a:t>successor y, </a:t>
            </a:r>
            <a:r>
              <a:rPr lang="en-US" dirty="0" smtClean="0"/>
              <a:t>(lies </a:t>
            </a:r>
            <a:r>
              <a:rPr lang="en-US" dirty="0"/>
              <a:t>in </a:t>
            </a:r>
            <a:r>
              <a:rPr lang="en-US" dirty="0" smtClean="0"/>
              <a:t>z’s </a:t>
            </a:r>
            <a:r>
              <a:rPr lang="en-US" dirty="0"/>
              <a:t>right subtree and has no left </a:t>
            </a:r>
            <a:r>
              <a:rPr lang="en-US" dirty="0" smtClean="0"/>
              <a:t>child)</a:t>
            </a:r>
          </a:p>
          <a:p>
            <a:pPr lvl="2"/>
            <a:r>
              <a:rPr lang="en-US" dirty="0" smtClean="0"/>
              <a:t>if y is z's right child, replace z with y</a:t>
            </a:r>
          </a:p>
          <a:p>
            <a:pPr lvl="2"/>
            <a:r>
              <a:rPr lang="en-US" dirty="0" smtClean="0"/>
              <a:t>if y is not z's right child </a:t>
            </a:r>
          </a:p>
          <a:p>
            <a:pPr lvl="3"/>
            <a:r>
              <a:rPr lang="en-US" dirty="0" smtClean="0"/>
              <a:t>1. replace y with its own right child</a:t>
            </a:r>
          </a:p>
          <a:p>
            <a:pPr lvl="3"/>
            <a:r>
              <a:rPr lang="en-US" dirty="0" smtClean="0"/>
              <a:t>2. replace z with y</a:t>
            </a:r>
          </a:p>
          <a:p>
            <a:r>
              <a:rPr lang="en-US" dirty="0" smtClean="0"/>
              <a:t>Q: Why are we replacing z with the min node on the right side?</a:t>
            </a:r>
          </a:p>
        </p:txBody>
      </p:sp>
      <p:pic>
        <p:nvPicPr>
          <p:cNvPr id="5" name="Content Placeholder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33351"/>
            <a:ext cx="3016468" cy="3016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3794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Transplant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Replaces the subtree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rooted </a:t>
            </a:r>
            <a:r>
              <a:rPr lang="en-US" dirty="0"/>
              <a:t>at node u </a:t>
            </a:r>
            <a:r>
              <a:rPr lang="en-US" dirty="0" smtClean="0"/>
              <a:t>with</a:t>
            </a:r>
            <a:br>
              <a:rPr lang="en-US" dirty="0" smtClean="0"/>
            </a:br>
            <a:r>
              <a:rPr lang="en-US" dirty="0" smtClean="0"/>
              <a:t>the </a:t>
            </a:r>
            <a:r>
              <a:rPr lang="en-US" dirty="0"/>
              <a:t>subtree rooted at </a:t>
            </a:r>
            <a:r>
              <a:rPr lang="en-US" dirty="0" smtClean="0"/>
              <a:t>node v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12" t="38772" r="45800" b="22350"/>
          <a:stretch/>
        </p:blipFill>
        <p:spPr bwMode="auto">
          <a:xfrm>
            <a:off x="4953000" y="1581150"/>
            <a:ext cx="3208564" cy="297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419299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better TREE-DELETE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53" t="29266" r="46088" b="32711"/>
          <a:stretch/>
        </p:blipFill>
        <p:spPr bwMode="auto">
          <a:xfrm>
            <a:off x="457199" y="1276350"/>
            <a:ext cx="4181583" cy="335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382366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Last condition for delete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3950"/>
            <a:ext cx="8229600" cy="3733800"/>
          </a:xfrm>
        </p:spPr>
        <p:txBody>
          <a:bodyPr/>
          <a:lstStyle/>
          <a:p>
            <a:r>
              <a:rPr lang="en-US" dirty="0" smtClean="0"/>
              <a:t>z is being deleted.  y is the successor to z. </a:t>
            </a:r>
            <a:br>
              <a:rPr lang="en-US" dirty="0" smtClean="0"/>
            </a:br>
            <a:r>
              <a:rPr lang="en-US" dirty="0" smtClean="0"/>
              <a:t>Replace </a:t>
            </a:r>
            <a:r>
              <a:rPr lang="en-US" dirty="0"/>
              <a:t>y by its own right child. Then replace z</a:t>
            </a:r>
            <a:r>
              <a:rPr lang="en-US" dirty="0" smtClean="0"/>
              <a:t> </a:t>
            </a:r>
            <a:r>
              <a:rPr lang="en-US" dirty="0"/>
              <a:t>by </a:t>
            </a:r>
            <a:r>
              <a:rPr lang="en-US" dirty="0" smtClean="0"/>
              <a:t>y.</a:t>
            </a:r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98" t="34607" r="4556" b="20397"/>
          <a:stretch/>
        </p:blipFill>
        <p:spPr bwMode="auto">
          <a:xfrm>
            <a:off x="606972" y="2114550"/>
            <a:ext cx="7162800" cy="2890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948243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Binary Search Trees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Linked data structure where each </a:t>
            </a:r>
            <a:r>
              <a:rPr lang="en-US" b="1" dirty="0" smtClean="0"/>
              <a:t>node</a:t>
            </a:r>
            <a:r>
              <a:rPr lang="en-US" dirty="0" smtClean="0"/>
              <a:t> is an object</a:t>
            </a:r>
          </a:p>
          <a:p>
            <a:r>
              <a:rPr lang="en-US" dirty="0" smtClean="0"/>
              <a:t>Each node contains:</a:t>
            </a:r>
          </a:p>
          <a:p>
            <a:pPr lvl="1"/>
            <a:r>
              <a:rPr lang="en-US" b="1" dirty="0" smtClean="0"/>
              <a:t>key</a:t>
            </a:r>
            <a:r>
              <a:rPr lang="en-US" dirty="0" smtClean="0"/>
              <a:t> (+ other data)</a:t>
            </a:r>
          </a:p>
          <a:p>
            <a:pPr lvl="1"/>
            <a:r>
              <a:rPr lang="en-US" dirty="0" smtClean="0"/>
              <a:t>pointers to </a:t>
            </a:r>
            <a:r>
              <a:rPr lang="en-US" b="1" dirty="0" smtClean="0"/>
              <a:t>left child</a:t>
            </a:r>
            <a:r>
              <a:rPr lang="en-US" dirty="0" smtClean="0"/>
              <a:t>, </a:t>
            </a:r>
            <a:r>
              <a:rPr lang="en-US" b="1" dirty="0" smtClean="0"/>
              <a:t>right child</a:t>
            </a:r>
            <a:r>
              <a:rPr lang="en-US" dirty="0" smtClean="0"/>
              <a:t>, and </a:t>
            </a:r>
            <a:r>
              <a:rPr lang="en-US" b="1" dirty="0" smtClean="0"/>
              <a:t>parent</a:t>
            </a:r>
          </a:p>
          <a:p>
            <a:r>
              <a:rPr lang="en-US" dirty="0" smtClean="0"/>
              <a:t>Satisfies the </a:t>
            </a:r>
            <a:r>
              <a:rPr lang="en-US" b="1" dirty="0" smtClean="0"/>
              <a:t>binary search tree property</a:t>
            </a:r>
            <a:r>
              <a:rPr lang="en-US" dirty="0" smtClean="0"/>
              <a:t>:</a:t>
            </a:r>
          </a:p>
          <a:p>
            <a:pPr lvl="1"/>
            <a:r>
              <a:rPr lang="en-US" dirty="0"/>
              <a:t>If y is a node in the left </a:t>
            </a:r>
            <a:r>
              <a:rPr lang="en-US" dirty="0" smtClean="0"/>
              <a:t>subtree of </a:t>
            </a:r>
            <a:r>
              <a:rPr lang="en-US" dirty="0"/>
              <a:t>x, then </a:t>
            </a:r>
            <a:r>
              <a:rPr lang="en-US" dirty="0" err="1" smtClean="0"/>
              <a:t>y.key</a:t>
            </a:r>
            <a:r>
              <a:rPr lang="en-US" dirty="0" smtClean="0"/>
              <a:t> ≤ </a:t>
            </a:r>
            <a:r>
              <a:rPr lang="en-US" dirty="0" err="1" smtClean="0"/>
              <a:t>x.key</a:t>
            </a:r>
            <a:r>
              <a:rPr lang="en-US" dirty="0"/>
              <a:t>. </a:t>
            </a:r>
            <a:endParaRPr lang="en-US" dirty="0" smtClean="0"/>
          </a:p>
          <a:p>
            <a:pPr lvl="1"/>
            <a:r>
              <a:rPr lang="en-US" dirty="0" smtClean="0"/>
              <a:t>If </a:t>
            </a:r>
            <a:r>
              <a:rPr lang="en-US" dirty="0"/>
              <a:t>y is a node in the right subtree of x, </a:t>
            </a:r>
            <a:r>
              <a:rPr lang="en-US" dirty="0" smtClean="0"/>
              <a:t>then </a:t>
            </a:r>
            <a:r>
              <a:rPr lang="en-US" dirty="0" err="1" smtClean="0"/>
              <a:t>y.key</a:t>
            </a:r>
            <a:r>
              <a:rPr lang="en-US" dirty="0" smtClean="0"/>
              <a:t> ≥ </a:t>
            </a:r>
            <a:r>
              <a:rPr lang="en-US" dirty="0" err="1" smtClean="0"/>
              <a:t>x.key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dirty="0" smtClean="0"/>
              <a:t>Binary search property is </a:t>
            </a:r>
            <a:r>
              <a:rPr lang="en-US" b="1" dirty="0" smtClean="0"/>
              <a:t>recursively true </a:t>
            </a:r>
            <a:r>
              <a:rPr lang="en-US" dirty="0" smtClean="0"/>
              <a:t>for every node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53218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Practice Delete</a:t>
            </a:r>
            <a:endParaRPr lang="en-US" dirty="0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69" t="24731" r="21824" b="18803"/>
          <a:stretch/>
        </p:blipFill>
        <p:spPr bwMode="auto">
          <a:xfrm>
            <a:off x="2514600" y="1352550"/>
            <a:ext cx="6374524" cy="35459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1733550"/>
            <a:ext cx="197150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Tree-Delete(T, I)</a:t>
            </a:r>
          </a:p>
          <a:p>
            <a:r>
              <a:rPr lang="en-US" dirty="0" smtClean="0"/>
              <a:t>Tree-Delete(T, G)</a:t>
            </a:r>
          </a:p>
          <a:p>
            <a:r>
              <a:rPr lang="en-US" dirty="0" smtClean="0"/>
              <a:t>Tree-Delete(T, K)</a:t>
            </a:r>
          </a:p>
          <a:p>
            <a:r>
              <a:rPr lang="en-US" dirty="0" smtClean="0"/>
              <a:t>Tree-Delete(T, B)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84776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Interview Questions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Give a </a:t>
            </a:r>
            <a:r>
              <a:rPr lang="en-US" dirty="0" smtClean="0"/>
              <a:t>recursive </a:t>
            </a:r>
            <a:r>
              <a:rPr lang="en-US" dirty="0"/>
              <a:t>version of the TREE-INSERT procedure</a:t>
            </a:r>
            <a:r>
              <a:rPr lang="en-US" dirty="0" smtClean="0"/>
              <a:t>.</a:t>
            </a:r>
          </a:p>
          <a:p>
            <a:r>
              <a:rPr lang="en-US" dirty="0"/>
              <a:t>We can sort a given set of n numbers by first building a binary search tree </a:t>
            </a:r>
            <a:r>
              <a:rPr lang="en-US" dirty="0" smtClean="0"/>
              <a:t>containing these </a:t>
            </a:r>
            <a:r>
              <a:rPr lang="en-US" dirty="0"/>
              <a:t>numbers (using TREE-INSERT repeatedly to insert the numbers one </a:t>
            </a:r>
            <a:r>
              <a:rPr lang="en-US" dirty="0" smtClean="0"/>
              <a:t>by one</a:t>
            </a:r>
            <a:r>
              <a:rPr lang="en-US" dirty="0"/>
              <a:t>) and then printing the numbers by an </a:t>
            </a:r>
            <a:r>
              <a:rPr lang="en-US" dirty="0" err="1"/>
              <a:t>inorder</a:t>
            </a:r>
            <a:r>
              <a:rPr lang="en-US" dirty="0"/>
              <a:t> tree walk. What are the </a:t>
            </a:r>
            <a:r>
              <a:rPr lang="en-US" dirty="0" smtClean="0"/>
              <a:t>worst case and </a:t>
            </a:r>
            <a:r>
              <a:rPr lang="en-US" dirty="0"/>
              <a:t>best-case running times for this sorting algorithm?</a:t>
            </a:r>
          </a:p>
        </p:txBody>
      </p:sp>
    </p:spTree>
    <p:extLst>
      <p:ext uri="{BB962C8B-B14F-4D97-AF65-F5344CB8AC3E}">
        <p14:creationId xmlns:p14="http://schemas.microsoft.com/office/powerpoint/2010/main" val="40290371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big is h?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expected height of a randomly built binary search tree on n distinct keys </a:t>
            </a:r>
            <a:r>
              <a:rPr lang="en-US" dirty="0" smtClean="0"/>
              <a:t>is O(</a:t>
            </a:r>
            <a:r>
              <a:rPr lang="en-US" dirty="0" err="1" smtClean="0"/>
              <a:t>lg</a:t>
            </a:r>
            <a:r>
              <a:rPr lang="en-US" dirty="0" smtClean="0"/>
              <a:t> n)</a:t>
            </a:r>
          </a:p>
          <a:p>
            <a:r>
              <a:rPr lang="en-US" dirty="0" smtClean="0"/>
              <a:t>How to avoid an n-height tree?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0631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 binary search trees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representing the same data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58" t="21296" r="22332" b="38067"/>
          <a:stretch/>
        </p:blipFill>
        <p:spPr bwMode="auto">
          <a:xfrm>
            <a:off x="1143000" y="1809750"/>
            <a:ext cx="7023207" cy="31965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366219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Printing keys in sorted order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an </a:t>
            </a:r>
            <a:r>
              <a:rPr lang="en-US" dirty="0" err="1" smtClean="0"/>
              <a:t>inorder</a:t>
            </a:r>
            <a:r>
              <a:rPr lang="en-US" dirty="0" smtClean="0"/>
              <a:t> walk</a:t>
            </a:r>
          </a:p>
          <a:p>
            <a:pPr lvl="1"/>
            <a:r>
              <a:rPr lang="en-US" dirty="0" smtClean="0"/>
              <a:t>Recursively walks left node, then root, then right node</a:t>
            </a:r>
          </a:p>
          <a:p>
            <a:pPr lvl="1"/>
            <a:r>
              <a:rPr lang="en-US" dirty="0" smtClean="0"/>
              <a:t>Visits each node once.  </a:t>
            </a:r>
            <a:r>
              <a:rPr lang="el-GR" dirty="0" smtClean="0"/>
              <a:t>Θ</a:t>
            </a:r>
            <a:r>
              <a:rPr lang="en-US" dirty="0" smtClean="0"/>
              <a:t>(n)</a:t>
            </a:r>
          </a:p>
          <a:p>
            <a:pPr lvl="1"/>
            <a:r>
              <a:rPr lang="en-US" dirty="0" smtClean="0"/>
              <a:t>(preorder walk prints root node first, </a:t>
            </a:r>
            <a:r>
              <a:rPr lang="en-US" dirty="0" err="1" smtClean="0"/>
              <a:t>postorder</a:t>
            </a:r>
            <a:r>
              <a:rPr lang="en-US" dirty="0" smtClean="0"/>
              <a:t> prints root node last)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35" t="34973" r="35896" b="40216"/>
          <a:stretch/>
        </p:blipFill>
        <p:spPr bwMode="auto">
          <a:xfrm>
            <a:off x="3264266" y="2800350"/>
            <a:ext cx="5194407" cy="1951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763365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Inorder</a:t>
            </a:r>
            <a:r>
              <a:rPr lang="en-US" dirty="0" smtClean="0"/>
              <a:t> walk</a:t>
            </a:r>
            <a:endParaRPr lang="en-US" dirty="0"/>
          </a:p>
        </p:txBody>
      </p:sp>
      <p:pic>
        <p:nvPicPr>
          <p:cNvPr id="4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52" t="22761" r="29826" b="31522"/>
          <a:stretch/>
        </p:blipFill>
        <p:spPr bwMode="auto">
          <a:xfrm>
            <a:off x="1905000" y="1276350"/>
            <a:ext cx="5416064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800420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Interview Questions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For the set </a:t>
            </a:r>
            <a:r>
              <a:rPr lang="en-US" dirty="0" smtClean="0"/>
              <a:t>{1, 4, 5, 10, 16, 17, 21} </a:t>
            </a:r>
            <a:r>
              <a:rPr lang="en-US" dirty="0"/>
              <a:t>of keys, draw binary search trees of heights </a:t>
            </a:r>
            <a:r>
              <a:rPr lang="en-US" dirty="0" smtClean="0"/>
              <a:t>2, 3</a:t>
            </a:r>
            <a:r>
              <a:rPr lang="en-US" dirty="0"/>
              <a:t>, 4, 5, and 6</a:t>
            </a:r>
            <a:r>
              <a:rPr lang="en-US" dirty="0" smtClean="0"/>
              <a:t>.</a:t>
            </a:r>
          </a:p>
          <a:p>
            <a:r>
              <a:rPr lang="en-US" dirty="0"/>
              <a:t>What is the difference between the </a:t>
            </a:r>
            <a:r>
              <a:rPr lang="en-US" b="1" dirty="0"/>
              <a:t>binary-search-tree property</a:t>
            </a:r>
            <a:r>
              <a:rPr lang="en-US" dirty="0"/>
              <a:t> and the </a:t>
            </a:r>
            <a:r>
              <a:rPr lang="en-US" b="1" dirty="0" smtClean="0"/>
              <a:t>min-heap property</a:t>
            </a:r>
            <a:r>
              <a:rPr lang="en-US" dirty="0" smtClean="0"/>
              <a:t>?</a:t>
            </a:r>
          </a:p>
          <a:p>
            <a:r>
              <a:rPr lang="en-US" dirty="0"/>
              <a:t>Can the min-heap property be used to print out the </a:t>
            </a:r>
            <a:r>
              <a:rPr lang="en-US" dirty="0" smtClean="0"/>
              <a:t>keys of </a:t>
            </a:r>
            <a:r>
              <a:rPr lang="en-US" dirty="0"/>
              <a:t>an n-node tree in sorted order in </a:t>
            </a:r>
            <a:r>
              <a:rPr lang="en-US" dirty="0" smtClean="0"/>
              <a:t>O(n) </a:t>
            </a:r>
            <a:r>
              <a:rPr lang="en-US" dirty="0"/>
              <a:t>time</a:t>
            </a:r>
            <a:r>
              <a:rPr lang="en-US" dirty="0" smtClean="0"/>
              <a:t>?</a:t>
            </a:r>
            <a:endParaRPr lang="en-US" dirty="0"/>
          </a:p>
          <a:p>
            <a:r>
              <a:rPr lang="en-US" dirty="0"/>
              <a:t>Give recursive algorithms that perform preorder and </a:t>
            </a:r>
            <a:r>
              <a:rPr lang="en-US" dirty="0" err="1"/>
              <a:t>postorder</a:t>
            </a:r>
            <a:r>
              <a:rPr lang="en-US" dirty="0"/>
              <a:t> tree walks in </a:t>
            </a:r>
            <a:r>
              <a:rPr lang="el-GR" dirty="0" smtClean="0"/>
              <a:t>Θ</a:t>
            </a:r>
            <a:r>
              <a:rPr lang="en-US" dirty="0" smtClean="0"/>
              <a:t>(n) time </a:t>
            </a:r>
            <a:r>
              <a:rPr lang="en-US" dirty="0"/>
              <a:t>on a tree of n nodes.</a:t>
            </a:r>
          </a:p>
        </p:txBody>
      </p:sp>
    </p:spTree>
    <p:extLst>
      <p:ext uri="{BB962C8B-B14F-4D97-AF65-F5344CB8AC3E}">
        <p14:creationId xmlns:p14="http://schemas.microsoft.com/office/powerpoint/2010/main" val="36729205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Binary search tree 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SEARCH</a:t>
            </a:r>
          </a:p>
          <a:p>
            <a:r>
              <a:rPr lang="en-US" dirty="0" smtClean="0"/>
              <a:t>MINIMUM</a:t>
            </a:r>
          </a:p>
          <a:p>
            <a:r>
              <a:rPr lang="en-US" dirty="0" smtClean="0"/>
              <a:t>MAXIMUM</a:t>
            </a:r>
          </a:p>
          <a:p>
            <a:r>
              <a:rPr lang="en-US" dirty="0" smtClean="0"/>
              <a:t>SUCCESSOR</a:t>
            </a:r>
          </a:p>
          <a:p>
            <a:r>
              <a:rPr lang="en-US" dirty="0" smtClean="0"/>
              <a:t>PREDECESSOR</a:t>
            </a:r>
          </a:p>
          <a:p>
            <a:r>
              <a:rPr lang="en-US" dirty="0" smtClean="0"/>
              <a:t>all O(h) on a tree of height 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83545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SEARCH</a:t>
            </a:r>
            <a:endParaRPr lang="en-US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69" t="34010" r="28572" b="35625"/>
          <a:stretch/>
        </p:blipFill>
        <p:spPr bwMode="auto">
          <a:xfrm>
            <a:off x="152400" y="2190750"/>
            <a:ext cx="4813077" cy="2007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52" t="22761" r="29826" b="31522"/>
          <a:stretch/>
        </p:blipFill>
        <p:spPr bwMode="auto">
          <a:xfrm>
            <a:off x="4849318" y="393397"/>
            <a:ext cx="4182035" cy="2824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Follow left or right based on</a:t>
            </a:r>
            <a:br>
              <a:rPr lang="en-US" dirty="0" smtClean="0"/>
            </a:br>
            <a:r>
              <a:rPr lang="en-US" dirty="0" smtClean="0"/>
              <a:t>less than or greater than</a:t>
            </a:r>
            <a:endParaRPr lang="en-US" dirty="0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05" t="21002" r="52557" b="55553"/>
          <a:stretch/>
        </p:blipFill>
        <p:spPr bwMode="auto">
          <a:xfrm>
            <a:off x="5410200" y="3206699"/>
            <a:ext cx="3404028" cy="18441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502813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 minimum and maximum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Where are min and max?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 smtClean="0"/>
              <a:t>min(node x) {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}</a:t>
            </a:r>
          </a:p>
          <a:p>
            <a:pPr marL="0" indent="0">
              <a:buNone/>
            </a:pPr>
            <a:r>
              <a:rPr lang="en-US" dirty="0" smtClean="0"/>
              <a:t>max(node x) {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}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1980" y="993723"/>
            <a:ext cx="4181475" cy="282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9703741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</Template>
  <TotalTime>517</TotalTime>
  <Words>789</Words>
  <Application>Microsoft Office PowerPoint</Application>
  <PresentationFormat>On-screen Show (16:9)</PresentationFormat>
  <Paragraphs>109</Paragraphs>
  <Slides>22</Slides>
  <Notes>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Clarity</vt:lpstr>
      <vt:lpstr>Binary Search Trees</vt:lpstr>
      <vt:lpstr>Binary Search Trees</vt:lpstr>
      <vt:lpstr>Two binary search trees</vt:lpstr>
      <vt:lpstr>Printing keys in sorted order</vt:lpstr>
      <vt:lpstr>Inorder walk</vt:lpstr>
      <vt:lpstr>Interview Questions</vt:lpstr>
      <vt:lpstr>Binary search tree methods</vt:lpstr>
      <vt:lpstr>SEARCH</vt:lpstr>
      <vt:lpstr>Finding minimum and maximum</vt:lpstr>
      <vt:lpstr>Finding the successor</vt:lpstr>
      <vt:lpstr>Finding the successor</vt:lpstr>
      <vt:lpstr>Interview Questions</vt:lpstr>
      <vt:lpstr>Interview Questions</vt:lpstr>
      <vt:lpstr>Inserting a node</vt:lpstr>
      <vt:lpstr>Delete z</vt:lpstr>
      <vt:lpstr>Better way to delete node z</vt:lpstr>
      <vt:lpstr>Transplant </vt:lpstr>
      <vt:lpstr>A better TREE-DELETE</vt:lpstr>
      <vt:lpstr>Last condition for delete</vt:lpstr>
      <vt:lpstr>Practice Delete</vt:lpstr>
      <vt:lpstr>Interview Questions</vt:lpstr>
      <vt:lpstr>How big is h?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Binary Search Trees</dc:title>
  <dc:creator>John</dc:creator>
  <cp:lastModifiedBy>John</cp:lastModifiedBy>
  <cp:revision>57</cp:revision>
  <dcterms:created xsi:type="dcterms:W3CDTF">2015-12-23T20:08:11Z</dcterms:created>
  <dcterms:modified xsi:type="dcterms:W3CDTF">2016-01-15T16:14:26Z</dcterms:modified>
</cp:coreProperties>
</file>